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6" r:id="rId5"/>
    <p:sldId id="257" r:id="rId6"/>
    <p:sldId id="258" r:id="rId7"/>
    <p:sldId id="263" r:id="rId8"/>
    <p:sldId id="262" r:id="rId9"/>
    <p:sldId id="259" r:id="rId10"/>
    <p:sldId id="261" r:id="rId11"/>
    <p:sldId id="260"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E3175C-17D2-431B-D71E-3ED89B548DA0}" v="2" dt="2020-09-15T10:49:31.736"/>
    <p1510:client id="{110E6C65-BA82-293F-9807-1966CEACFD1A}" v="6" dt="2020-09-06T13:09:07.241"/>
    <p1510:client id="{2CE1A137-CADF-A1FE-25D3-E9E551F54B21}" v="10" dt="2020-09-07T09:55:55.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FDF801-B2FC-41EC-8378-AA3AE8F40A30}" type="datetimeFigureOut">
              <a:rPr lang="nl-NL" smtClean="0"/>
              <a:t>5-11-2020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79832A-B0EC-4FA7-B6FC-64AE0CD50C0D}" type="slidenum">
              <a:rPr lang="nl-NL" smtClean="0"/>
              <a:t>‹nr.›</a:t>
            </a:fld>
            <a:endParaRPr lang="nl-NL"/>
          </a:p>
        </p:txBody>
      </p:sp>
    </p:spTree>
    <p:extLst>
      <p:ext uri="{BB962C8B-B14F-4D97-AF65-F5344CB8AC3E}">
        <p14:creationId xmlns:p14="http://schemas.microsoft.com/office/powerpoint/2010/main" val="1063899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Kies hierbij als </a:t>
            </a:r>
            <a:r>
              <a:rPr lang="nl-NL" err="1"/>
              <a:t>SLBer</a:t>
            </a:r>
            <a:r>
              <a:rPr lang="nl-NL"/>
              <a:t> en vakdocent waar je zelf de regie op wilt houden, ten aanzien van de projectgroepen. Maak deze afspraken goed helder voor de studenten, zodat ze weten bij wie ze terecht kunnen voor vragen.</a:t>
            </a:r>
          </a:p>
        </p:txBody>
      </p:sp>
      <p:sp>
        <p:nvSpPr>
          <p:cNvPr id="4" name="Tijdelijke aanduiding voor dianummer 3"/>
          <p:cNvSpPr>
            <a:spLocks noGrp="1"/>
          </p:cNvSpPr>
          <p:nvPr>
            <p:ph type="sldNum" sz="quarter" idx="5"/>
          </p:nvPr>
        </p:nvSpPr>
        <p:spPr/>
        <p:txBody>
          <a:bodyPr/>
          <a:lstStyle/>
          <a:p>
            <a:fld id="{F179832A-B0EC-4FA7-B6FC-64AE0CD50C0D}" type="slidenum">
              <a:rPr lang="nl-NL" smtClean="0"/>
              <a:t>2</a:t>
            </a:fld>
            <a:endParaRPr lang="nl-NL"/>
          </a:p>
        </p:txBody>
      </p:sp>
    </p:spTree>
    <p:extLst>
      <p:ext uri="{BB962C8B-B14F-4D97-AF65-F5344CB8AC3E}">
        <p14:creationId xmlns:p14="http://schemas.microsoft.com/office/powerpoint/2010/main" val="355900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Presentatie is kort en kan van de eigen plaats in het lokaal gegeven worden.</a:t>
            </a:r>
          </a:p>
          <a:p>
            <a:r>
              <a:rPr lang="nl-NL"/>
              <a:t>Op basis van argumentaties laat je de groepen vormen. Max 4 studenten in een groep. </a:t>
            </a:r>
          </a:p>
          <a:p>
            <a:r>
              <a:rPr lang="nl-NL"/>
              <a:t>Student mogen voor hun eigen instelling kiezen, maar allicht ook voor een andere. Als er alleen nieuwe leden bij een instelling komen, moet alle informatie door de oude projectgroepen gedeeld worden.</a:t>
            </a:r>
          </a:p>
        </p:txBody>
      </p:sp>
      <p:sp>
        <p:nvSpPr>
          <p:cNvPr id="4" name="Tijdelijke aanduiding voor dianummer 3"/>
          <p:cNvSpPr>
            <a:spLocks noGrp="1"/>
          </p:cNvSpPr>
          <p:nvPr>
            <p:ph type="sldNum" sz="quarter" idx="5"/>
          </p:nvPr>
        </p:nvSpPr>
        <p:spPr/>
        <p:txBody>
          <a:bodyPr/>
          <a:lstStyle/>
          <a:p>
            <a:fld id="{F179832A-B0EC-4FA7-B6FC-64AE0CD50C0D}" type="slidenum">
              <a:rPr lang="nl-NL" smtClean="0"/>
              <a:t>5</a:t>
            </a:fld>
            <a:endParaRPr lang="nl-NL"/>
          </a:p>
        </p:txBody>
      </p:sp>
    </p:spTree>
    <p:extLst>
      <p:ext uri="{BB962C8B-B14F-4D97-AF65-F5344CB8AC3E}">
        <p14:creationId xmlns:p14="http://schemas.microsoft.com/office/powerpoint/2010/main" val="2831802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Missie en visie volgende week laten presenteren, in de les terugkomen op expertise!</a:t>
            </a:r>
          </a:p>
        </p:txBody>
      </p:sp>
      <p:sp>
        <p:nvSpPr>
          <p:cNvPr id="4" name="Tijdelijke aanduiding voor dianummer 3"/>
          <p:cNvSpPr>
            <a:spLocks noGrp="1"/>
          </p:cNvSpPr>
          <p:nvPr>
            <p:ph type="sldNum" sz="quarter" idx="5"/>
          </p:nvPr>
        </p:nvSpPr>
        <p:spPr/>
        <p:txBody>
          <a:bodyPr/>
          <a:lstStyle/>
          <a:p>
            <a:fld id="{F179832A-B0EC-4FA7-B6FC-64AE0CD50C0D}" type="slidenum">
              <a:rPr lang="nl-NL" smtClean="0"/>
              <a:t>8</a:t>
            </a:fld>
            <a:endParaRPr lang="nl-NL"/>
          </a:p>
        </p:txBody>
      </p:sp>
    </p:spTree>
    <p:extLst>
      <p:ext uri="{BB962C8B-B14F-4D97-AF65-F5344CB8AC3E}">
        <p14:creationId xmlns:p14="http://schemas.microsoft.com/office/powerpoint/2010/main" val="4017671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nl-NL"/>
              <a:t>Klik om stijl te bewerken</a:t>
            </a:r>
            <a:endParaRPr lang="en-US"/>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F032FCB-4F1E-4E64-B37A-39F1F26C9E50}" type="datetimeFigureOut">
              <a:rPr lang="nl-NL" smtClean="0"/>
              <a:t>5-11-2020</a:t>
            </a:fld>
            <a:endParaRPr lang="nl-NL"/>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nl-NL"/>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B542A4D5-F469-4966-AD1E-EA5DD5A4D00C}" type="slidenum">
              <a:rPr lang="nl-NL" smtClean="0"/>
              <a:t>‹nr.›</a:t>
            </a:fld>
            <a:endParaRPr lang="nl-NL"/>
          </a:p>
        </p:txBody>
      </p:sp>
    </p:spTree>
    <p:extLst>
      <p:ext uri="{BB962C8B-B14F-4D97-AF65-F5344CB8AC3E}">
        <p14:creationId xmlns:p14="http://schemas.microsoft.com/office/powerpoint/2010/main" val="4204559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CF032FCB-4F1E-4E64-B37A-39F1F26C9E50}" type="datetimeFigureOut">
              <a:rPr lang="nl-NL" smtClean="0"/>
              <a:t>5-11-2020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42A4D5-F469-4966-AD1E-EA5DD5A4D00C}" type="slidenum">
              <a:rPr lang="nl-NL" smtClean="0"/>
              <a:t>‹nr.›</a:t>
            </a:fld>
            <a:endParaRPr lang="nl-NL"/>
          </a:p>
        </p:txBody>
      </p:sp>
    </p:spTree>
    <p:extLst>
      <p:ext uri="{BB962C8B-B14F-4D97-AF65-F5344CB8AC3E}">
        <p14:creationId xmlns:p14="http://schemas.microsoft.com/office/powerpoint/2010/main" val="3211913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nl-NL"/>
              <a:t>Klik om stijl te bewerken</a:t>
            </a:r>
            <a:endParaRPr lang="en-US"/>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F032FCB-4F1E-4E64-B37A-39F1F26C9E50}" type="datetimeFigureOut">
              <a:rPr lang="nl-NL" smtClean="0"/>
              <a:t>5-11-2020</a:t>
            </a:fld>
            <a:endParaRPr lang="nl-NL"/>
          </a:p>
        </p:txBody>
      </p:sp>
      <p:sp>
        <p:nvSpPr>
          <p:cNvPr id="5" name="Footer Placeholder 4"/>
          <p:cNvSpPr>
            <a:spLocks noGrp="1"/>
          </p:cNvSpPr>
          <p:nvPr>
            <p:ph type="ftr" sz="quarter" idx="11"/>
          </p:nvPr>
        </p:nvSpPr>
        <p:spPr>
          <a:xfrm>
            <a:off x="774923" y="5951811"/>
            <a:ext cx="7896279" cy="365125"/>
          </a:xfrm>
        </p:spPr>
        <p:txBody>
          <a:bodyPr/>
          <a:lstStyle/>
          <a:p>
            <a:endParaRPr lang="nl-NL"/>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B542A4D5-F469-4966-AD1E-EA5DD5A4D00C}" type="slidenum">
              <a:rPr lang="nl-NL" smtClean="0"/>
              <a:t>‹nr.›</a:t>
            </a:fld>
            <a:endParaRPr lang="nl-NL"/>
          </a:p>
        </p:txBody>
      </p:sp>
    </p:spTree>
    <p:extLst>
      <p:ext uri="{BB962C8B-B14F-4D97-AF65-F5344CB8AC3E}">
        <p14:creationId xmlns:p14="http://schemas.microsoft.com/office/powerpoint/2010/main" val="3975157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nl-NL"/>
              <a:t>Klik om stijl te bewerken</a:t>
            </a:r>
            <a:endParaRPr lang="en-US"/>
          </a:p>
        </p:txBody>
      </p:sp>
      <p:sp>
        <p:nvSpPr>
          <p:cNvPr id="3" name="Content Placeholder 2"/>
          <p:cNvSpPr>
            <a:spLocks noGrp="1"/>
          </p:cNvSpPr>
          <p:nvPr>
            <p:ph idx="1"/>
          </p:nvPr>
        </p:nvSpPr>
        <p:spPr>
          <a:xfrm>
            <a:off x="581192" y="2180496"/>
            <a:ext cx="11029615" cy="36783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CF032FCB-4F1E-4E64-B37A-39F1F26C9E50}" type="datetimeFigureOut">
              <a:rPr lang="nl-NL" smtClean="0"/>
              <a:t>5-11-2020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10558300" y="5956137"/>
            <a:ext cx="1052508" cy="365125"/>
          </a:xfrm>
        </p:spPr>
        <p:txBody>
          <a:bodyPr/>
          <a:lstStyle/>
          <a:p>
            <a:fld id="{B542A4D5-F469-4966-AD1E-EA5DD5A4D00C}" type="slidenum">
              <a:rPr lang="nl-NL" smtClean="0"/>
              <a:t>‹nr.›</a:t>
            </a:fld>
            <a:endParaRPr lang="nl-NL"/>
          </a:p>
        </p:txBody>
      </p:sp>
    </p:spTree>
    <p:extLst>
      <p:ext uri="{BB962C8B-B14F-4D97-AF65-F5344CB8AC3E}">
        <p14:creationId xmlns:p14="http://schemas.microsoft.com/office/powerpoint/2010/main" val="198366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nl-NL"/>
              <a:t>Klik om stijl te bewerken</a:t>
            </a:r>
            <a:endParaRPr lang="en-US"/>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F032FCB-4F1E-4E64-B37A-39F1F26C9E50}" type="datetimeFigureOut">
              <a:rPr lang="nl-NL" smtClean="0"/>
              <a:t>5-11-2020</a:t>
            </a:fld>
            <a:endParaRPr lang="nl-NL"/>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nl-NL"/>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B542A4D5-F469-4966-AD1E-EA5DD5A4D00C}" type="slidenum">
              <a:rPr lang="nl-NL" smtClean="0"/>
              <a:t>‹nr.›</a:t>
            </a:fld>
            <a:endParaRPr lang="nl-NL"/>
          </a:p>
        </p:txBody>
      </p:sp>
    </p:spTree>
    <p:extLst>
      <p:ext uri="{BB962C8B-B14F-4D97-AF65-F5344CB8AC3E}">
        <p14:creationId xmlns:p14="http://schemas.microsoft.com/office/powerpoint/2010/main" val="227032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nl-NL"/>
              <a:t>Klik om stijl te bewerken</a:t>
            </a:r>
            <a:endParaRPr lang="en-US"/>
          </a:p>
        </p:txBody>
      </p:sp>
      <p:sp>
        <p:nvSpPr>
          <p:cNvPr id="3" name="Content Placeholder 2"/>
          <p:cNvSpPr>
            <a:spLocks noGrp="1"/>
          </p:cNvSpPr>
          <p:nvPr>
            <p:ph sz="half" idx="1"/>
          </p:nvPr>
        </p:nvSpPr>
        <p:spPr>
          <a:xfrm>
            <a:off x="581193" y="2228003"/>
            <a:ext cx="5422390" cy="363304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6188417" y="2228003"/>
            <a:ext cx="5422392" cy="363304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CF032FCB-4F1E-4E64-B37A-39F1F26C9E50}" type="datetimeFigureOut">
              <a:rPr lang="nl-NL" smtClean="0"/>
              <a:t>5-11-2020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542A4D5-F469-4966-AD1E-EA5DD5A4D00C}" type="slidenum">
              <a:rPr lang="nl-NL" smtClean="0"/>
              <a:t>‹nr.›</a:t>
            </a:fld>
            <a:endParaRPr lang="nl-NL"/>
          </a:p>
        </p:txBody>
      </p:sp>
    </p:spTree>
    <p:extLst>
      <p:ext uri="{BB962C8B-B14F-4D97-AF65-F5344CB8AC3E}">
        <p14:creationId xmlns:p14="http://schemas.microsoft.com/office/powerpoint/2010/main" val="3765157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nl-NL"/>
              <a:t>Klik om stijl te bewerken</a:t>
            </a:r>
            <a:endParaRPr lang="en-US"/>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CF032FCB-4F1E-4E64-B37A-39F1F26C9E50}" type="datetimeFigureOut">
              <a:rPr lang="nl-NL" smtClean="0"/>
              <a:t>5-11-2020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542A4D5-F469-4966-AD1E-EA5DD5A4D00C}" type="slidenum">
              <a:rPr lang="nl-NL" smtClean="0"/>
              <a:t>‹nr.›</a:t>
            </a:fld>
            <a:endParaRPr lang="nl-NL"/>
          </a:p>
        </p:txBody>
      </p:sp>
    </p:spTree>
    <p:extLst>
      <p:ext uri="{BB962C8B-B14F-4D97-AF65-F5344CB8AC3E}">
        <p14:creationId xmlns:p14="http://schemas.microsoft.com/office/powerpoint/2010/main" val="4198903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nl-NL"/>
              <a:t>Klik om stijl te bewerken</a:t>
            </a:r>
            <a:endParaRPr lang="en-US"/>
          </a:p>
        </p:txBody>
      </p:sp>
      <p:sp>
        <p:nvSpPr>
          <p:cNvPr id="3" name="Date Placeholder 2"/>
          <p:cNvSpPr>
            <a:spLocks noGrp="1"/>
          </p:cNvSpPr>
          <p:nvPr>
            <p:ph type="dt" sz="half" idx="10"/>
          </p:nvPr>
        </p:nvSpPr>
        <p:spPr/>
        <p:txBody>
          <a:bodyPr/>
          <a:lstStyle/>
          <a:p>
            <a:fld id="{CF032FCB-4F1E-4E64-B37A-39F1F26C9E50}" type="datetimeFigureOut">
              <a:rPr lang="nl-NL" smtClean="0"/>
              <a:t>5-11-2020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542A4D5-F469-4966-AD1E-EA5DD5A4D00C}" type="slidenum">
              <a:rPr lang="nl-NL" smtClean="0"/>
              <a:t>‹nr.›</a:t>
            </a:fld>
            <a:endParaRPr lang="nl-NL"/>
          </a:p>
        </p:txBody>
      </p:sp>
    </p:spTree>
    <p:extLst>
      <p:ext uri="{BB962C8B-B14F-4D97-AF65-F5344CB8AC3E}">
        <p14:creationId xmlns:p14="http://schemas.microsoft.com/office/powerpoint/2010/main" val="1993607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32FCB-4F1E-4E64-B37A-39F1F26C9E50}" type="datetimeFigureOut">
              <a:rPr lang="nl-NL" smtClean="0"/>
              <a:t>5-11-2020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542A4D5-F469-4966-AD1E-EA5DD5A4D00C}" type="slidenum">
              <a:rPr lang="nl-NL" smtClean="0"/>
              <a:t>‹nr.›</a:t>
            </a:fld>
            <a:endParaRPr lang="nl-NL"/>
          </a:p>
        </p:txBody>
      </p:sp>
    </p:spTree>
    <p:extLst>
      <p:ext uri="{BB962C8B-B14F-4D97-AF65-F5344CB8AC3E}">
        <p14:creationId xmlns:p14="http://schemas.microsoft.com/office/powerpoint/2010/main" val="2627336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nl-NL"/>
              <a:t>Klik om stijl te bewerken</a:t>
            </a:r>
            <a:endParaRPr lang="en-US"/>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F032FCB-4F1E-4E64-B37A-39F1F26C9E50}" type="datetimeFigureOut">
              <a:rPr lang="nl-NL" smtClean="0"/>
              <a:t>5-11-2020</a:t>
            </a:fld>
            <a:endParaRPr lang="nl-NL"/>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B542A4D5-F469-4966-AD1E-EA5DD5A4D00C}" type="slidenum">
              <a:rPr lang="nl-NL" smtClean="0"/>
              <a:t>‹nr.›</a:t>
            </a:fld>
            <a:endParaRPr lang="nl-NL"/>
          </a:p>
        </p:txBody>
      </p:sp>
    </p:spTree>
    <p:extLst>
      <p:ext uri="{BB962C8B-B14F-4D97-AF65-F5344CB8AC3E}">
        <p14:creationId xmlns:p14="http://schemas.microsoft.com/office/powerpoint/2010/main" val="3767255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nl-NL"/>
              <a:t>Klik om stijl te bewerken</a:t>
            </a:r>
            <a:endParaRPr lang="en-US"/>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F032FCB-4F1E-4E64-B37A-39F1F26C9E50}" type="datetimeFigureOut">
              <a:rPr lang="nl-NL" smtClean="0"/>
              <a:t>5-11-2020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542A4D5-F469-4966-AD1E-EA5DD5A4D00C}" type="slidenum">
              <a:rPr lang="nl-NL" smtClean="0"/>
              <a:t>‹nr.›</a:t>
            </a:fld>
            <a:endParaRPr lang="nl-NL"/>
          </a:p>
        </p:txBody>
      </p:sp>
    </p:spTree>
    <p:extLst>
      <p:ext uri="{BB962C8B-B14F-4D97-AF65-F5344CB8AC3E}">
        <p14:creationId xmlns:p14="http://schemas.microsoft.com/office/powerpoint/2010/main" val="1148486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nl-NL"/>
              <a:t>Klik om stijl te bewerken</a:t>
            </a:r>
            <a:endParaRPr lang="en-US"/>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F032FCB-4F1E-4E64-B37A-39F1F26C9E50}" type="datetimeFigureOut">
              <a:rPr lang="nl-NL" smtClean="0"/>
              <a:t>5-11-2020</a:t>
            </a:fld>
            <a:endParaRPr lang="nl-NL"/>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nl-NL"/>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B542A4D5-F469-4966-AD1E-EA5DD5A4D00C}" type="slidenum">
              <a:rPr lang="nl-NL" smtClean="0"/>
              <a:t>‹nr.›</a:t>
            </a:fld>
            <a:endParaRPr lang="nl-NL"/>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28245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SYmRe6XwEL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ixabay.com/en/question-mark-question-help-info-434152/"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919379-C4DD-461E-B36A-E746D430167D}"/>
              </a:ext>
            </a:extLst>
          </p:cNvPr>
          <p:cNvSpPr>
            <a:spLocks noGrp="1"/>
          </p:cNvSpPr>
          <p:nvPr>
            <p:ph type="ctrTitle"/>
          </p:nvPr>
        </p:nvSpPr>
        <p:spPr/>
        <p:txBody>
          <a:bodyPr/>
          <a:lstStyle/>
          <a:p>
            <a:r>
              <a:rPr lang="nl-NL"/>
              <a:t>Les 1</a:t>
            </a:r>
          </a:p>
        </p:txBody>
      </p:sp>
      <p:sp>
        <p:nvSpPr>
          <p:cNvPr id="3" name="Ondertitel 2">
            <a:extLst>
              <a:ext uri="{FF2B5EF4-FFF2-40B4-BE49-F238E27FC236}">
                <a16:creationId xmlns:a16="http://schemas.microsoft.com/office/drawing/2014/main" id="{9E13A0F4-D721-4288-842A-DBEFC9F04710}"/>
              </a:ext>
            </a:extLst>
          </p:cNvPr>
          <p:cNvSpPr>
            <a:spLocks noGrp="1"/>
          </p:cNvSpPr>
          <p:nvPr>
            <p:ph type="subTitle" idx="1"/>
          </p:nvPr>
        </p:nvSpPr>
        <p:spPr/>
        <p:txBody>
          <a:bodyPr>
            <a:normAutofit fontScale="92500" lnSpcReduction="20000"/>
          </a:bodyPr>
          <a:lstStyle/>
          <a:p>
            <a:r>
              <a:rPr lang="nl-NL"/>
              <a:t>Project periode 7 en 9</a:t>
            </a:r>
          </a:p>
          <a:p>
            <a:r>
              <a:rPr lang="nl-NL"/>
              <a:t>MZ en SW</a:t>
            </a:r>
          </a:p>
        </p:txBody>
      </p:sp>
    </p:spTree>
    <p:extLst>
      <p:ext uri="{BB962C8B-B14F-4D97-AF65-F5344CB8AC3E}">
        <p14:creationId xmlns:p14="http://schemas.microsoft.com/office/powerpoint/2010/main" val="410843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087BDA-4AA3-49E4-8DE6-F8293A7BF971}"/>
              </a:ext>
            </a:extLst>
          </p:cNvPr>
          <p:cNvSpPr>
            <a:spLocks noGrp="1"/>
          </p:cNvSpPr>
          <p:nvPr>
            <p:ph type="title"/>
          </p:nvPr>
        </p:nvSpPr>
        <p:spPr/>
        <p:txBody>
          <a:bodyPr/>
          <a:lstStyle/>
          <a:p>
            <a:r>
              <a:rPr lang="nl-NL"/>
              <a:t>Introductie</a:t>
            </a:r>
          </a:p>
        </p:txBody>
      </p:sp>
      <p:sp>
        <p:nvSpPr>
          <p:cNvPr id="3" name="Tijdelijke aanduiding voor inhoud 2">
            <a:extLst>
              <a:ext uri="{FF2B5EF4-FFF2-40B4-BE49-F238E27FC236}">
                <a16:creationId xmlns:a16="http://schemas.microsoft.com/office/drawing/2014/main" id="{FB93DF78-1E54-4D98-A2DD-32765340D396}"/>
              </a:ext>
            </a:extLst>
          </p:cNvPr>
          <p:cNvSpPr>
            <a:spLocks noGrp="1"/>
          </p:cNvSpPr>
          <p:nvPr>
            <p:ph idx="1"/>
          </p:nvPr>
        </p:nvSpPr>
        <p:spPr/>
        <p:txBody>
          <a:bodyPr/>
          <a:lstStyle/>
          <a:p>
            <a:r>
              <a:rPr lang="nl-NL"/>
              <a:t>Opdracht toelichten</a:t>
            </a:r>
          </a:p>
          <a:p>
            <a:r>
              <a:rPr lang="nl-NL"/>
              <a:t>Opdracht start project</a:t>
            </a:r>
          </a:p>
          <a:p>
            <a:r>
              <a:rPr lang="nl-NL"/>
              <a:t>Afspraken met alle projectgroepen maken: </a:t>
            </a:r>
          </a:p>
          <a:p>
            <a:pPr marL="0" indent="0">
              <a:buNone/>
            </a:pPr>
            <a:r>
              <a:rPr lang="nl-NL"/>
              <a:t>	- verantwoordelijkheid verschillende docenten en </a:t>
            </a:r>
            <a:r>
              <a:rPr lang="nl-NL" err="1"/>
              <a:t>SLBer</a:t>
            </a:r>
            <a:endParaRPr lang="nl-NL"/>
          </a:p>
          <a:p>
            <a:pPr marL="0" indent="0">
              <a:buNone/>
            </a:pPr>
            <a:r>
              <a:rPr lang="nl-NL"/>
              <a:t>	- afspraken contactmomenten zowel met studenten en met </a:t>
            </a:r>
          </a:p>
          <a:p>
            <a:pPr marL="0" indent="0">
              <a:buNone/>
            </a:pPr>
            <a:r>
              <a:rPr lang="nl-NL"/>
              <a:t>	  leden projectgroep</a:t>
            </a:r>
          </a:p>
        </p:txBody>
      </p:sp>
    </p:spTree>
    <p:extLst>
      <p:ext uri="{BB962C8B-B14F-4D97-AF65-F5344CB8AC3E}">
        <p14:creationId xmlns:p14="http://schemas.microsoft.com/office/powerpoint/2010/main" val="3230204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4828A34-A966-49AB-9C89-3F0F55ED4856}"/>
              </a:ext>
            </a:extLst>
          </p:cNvPr>
          <p:cNvSpPr>
            <a:spLocks noGrp="1"/>
          </p:cNvSpPr>
          <p:nvPr>
            <p:ph type="title"/>
          </p:nvPr>
        </p:nvSpPr>
        <p:spPr>
          <a:xfrm>
            <a:off x="959157" y="1113764"/>
            <a:ext cx="3269749" cy="4624327"/>
          </a:xfrm>
        </p:spPr>
        <p:txBody>
          <a:bodyPr anchor="ctr">
            <a:normAutofit/>
          </a:bodyPr>
          <a:lstStyle/>
          <a:p>
            <a:r>
              <a:rPr lang="nl-NL" sz="3200">
                <a:solidFill>
                  <a:srgbClr val="FFFFFF"/>
                </a:solidFill>
              </a:rPr>
              <a:t>Toelichting project, werkwijze</a:t>
            </a:r>
          </a:p>
        </p:txBody>
      </p:sp>
      <p:sp>
        <p:nvSpPr>
          <p:cNvPr id="3" name="Tijdelijke aanduiding voor inhoud 2">
            <a:extLst>
              <a:ext uri="{FF2B5EF4-FFF2-40B4-BE49-F238E27FC236}">
                <a16:creationId xmlns:a16="http://schemas.microsoft.com/office/drawing/2014/main" id="{DF4DC10D-05EE-4EBA-8340-31AFF7C32F83}"/>
              </a:ext>
            </a:extLst>
          </p:cNvPr>
          <p:cNvSpPr>
            <a:spLocks noGrp="1"/>
          </p:cNvSpPr>
          <p:nvPr>
            <p:ph idx="1"/>
          </p:nvPr>
        </p:nvSpPr>
        <p:spPr>
          <a:xfrm>
            <a:off x="5155905" y="1113764"/>
            <a:ext cx="6108179" cy="4624327"/>
          </a:xfrm>
        </p:spPr>
        <p:txBody>
          <a:bodyPr anchor="ctr">
            <a:normAutofit/>
          </a:bodyPr>
          <a:lstStyle/>
          <a:p>
            <a:r>
              <a:rPr lang="nl-NL"/>
              <a:t>De komende weken gaan jullie aan de slag met het nieuwe project</a:t>
            </a:r>
          </a:p>
          <a:p>
            <a:endParaRPr lang="nl-NL"/>
          </a:p>
          <a:p>
            <a:r>
              <a:rPr lang="nl-NL"/>
              <a:t>In elke fysieke les is er een inhoudelijke les ter inspiratie voor het project</a:t>
            </a:r>
          </a:p>
          <a:p>
            <a:endParaRPr lang="nl-NL"/>
          </a:p>
          <a:p>
            <a:r>
              <a:rPr lang="nl-NL"/>
              <a:t>De online les is er een docent beschikbaar voor vragen, maak hier gebruik van!</a:t>
            </a:r>
          </a:p>
          <a:p>
            <a:endParaRPr lang="nl-NL"/>
          </a:p>
          <a:p>
            <a:r>
              <a:rPr lang="nl-NL"/>
              <a:t>Maak ook van dit moment in het rooster gebruik van de tijd om met elkaar te overleggen!</a:t>
            </a:r>
          </a:p>
          <a:p>
            <a:endParaRPr lang="nl-NL"/>
          </a:p>
          <a:p>
            <a:endParaRPr lang="nl-NL"/>
          </a:p>
          <a:p>
            <a:endParaRPr lang="nl-NL"/>
          </a:p>
          <a:p>
            <a:endParaRPr lang="nl-NL"/>
          </a:p>
        </p:txBody>
      </p:sp>
    </p:spTree>
    <p:extLst>
      <p:ext uri="{BB962C8B-B14F-4D97-AF65-F5344CB8AC3E}">
        <p14:creationId xmlns:p14="http://schemas.microsoft.com/office/powerpoint/2010/main" val="344289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A8B2071-753C-4AAA-97DD-F0AFC8E8DAD6}"/>
              </a:ext>
            </a:extLst>
          </p:cNvPr>
          <p:cNvSpPr>
            <a:spLocks noGrp="1"/>
          </p:cNvSpPr>
          <p:nvPr>
            <p:ph type="title"/>
          </p:nvPr>
        </p:nvSpPr>
        <p:spPr>
          <a:xfrm>
            <a:off x="959157" y="1113764"/>
            <a:ext cx="3269749" cy="4624327"/>
          </a:xfrm>
        </p:spPr>
        <p:txBody>
          <a:bodyPr anchor="ctr">
            <a:normAutofit/>
          </a:bodyPr>
          <a:lstStyle/>
          <a:p>
            <a:r>
              <a:rPr lang="nl-NL" sz="3200">
                <a:solidFill>
                  <a:srgbClr val="FFFFFF"/>
                </a:solidFill>
              </a:rPr>
              <a:t>Toelichting project</a:t>
            </a:r>
          </a:p>
        </p:txBody>
      </p:sp>
      <p:sp>
        <p:nvSpPr>
          <p:cNvPr id="3" name="Tijdelijke aanduiding voor inhoud 2">
            <a:extLst>
              <a:ext uri="{FF2B5EF4-FFF2-40B4-BE49-F238E27FC236}">
                <a16:creationId xmlns:a16="http://schemas.microsoft.com/office/drawing/2014/main" id="{25A6EF92-FFE8-452A-8B6B-3614905ABA81}"/>
              </a:ext>
            </a:extLst>
          </p:cNvPr>
          <p:cNvSpPr>
            <a:spLocks noGrp="1"/>
          </p:cNvSpPr>
          <p:nvPr>
            <p:ph idx="1"/>
          </p:nvPr>
        </p:nvSpPr>
        <p:spPr>
          <a:xfrm>
            <a:off x="5155905" y="1113764"/>
            <a:ext cx="6108179" cy="4624327"/>
          </a:xfrm>
        </p:spPr>
        <p:txBody>
          <a:bodyPr anchor="ctr">
            <a:normAutofit/>
          </a:bodyPr>
          <a:lstStyle/>
          <a:p>
            <a:pPr marL="305435" indent="-305435"/>
            <a:r>
              <a:rPr lang="nl-NL"/>
              <a:t>Je werkt opnieuw een instelling uit, dit kan op basis van de instellingen die er bedacht zijn vorig schooljaar</a:t>
            </a:r>
          </a:p>
          <a:p>
            <a:pPr marL="305435" indent="-305435"/>
            <a:endParaRPr lang="nl-NL"/>
          </a:p>
          <a:p>
            <a:pPr marL="305435" indent="-305435"/>
            <a:r>
              <a:rPr lang="nl-NL"/>
              <a:t>Je zoekt meer de verdieping in:</a:t>
            </a:r>
          </a:p>
          <a:p>
            <a:pPr marL="305435" indent="-305435"/>
            <a:endParaRPr lang="nl-NL"/>
          </a:p>
          <a:p>
            <a:pPr marL="305435" indent="-305435"/>
            <a:r>
              <a:rPr lang="nl-NL"/>
              <a:t>Missie/visie</a:t>
            </a:r>
          </a:p>
          <a:p>
            <a:pPr marL="305435" indent="-305435"/>
            <a:r>
              <a:rPr lang="nl-NL"/>
              <a:t>Doelgroep beschrijving</a:t>
            </a:r>
          </a:p>
          <a:p>
            <a:pPr marL="305435" indent="-305435"/>
            <a:r>
              <a:rPr lang="nl-NL"/>
              <a:t>Begeleidingsmethodieken</a:t>
            </a:r>
          </a:p>
          <a:p>
            <a:pPr marL="305435" indent="-305435"/>
            <a:r>
              <a:rPr lang="nl-NL"/>
              <a:t>Financiering en organisatiestructuur</a:t>
            </a:r>
          </a:p>
          <a:p>
            <a:pPr marL="305435" indent="-305435"/>
            <a:r>
              <a:rPr lang="nl-NL"/>
              <a:t>WMO</a:t>
            </a:r>
          </a:p>
          <a:p>
            <a:pPr marL="305435" indent="-305435"/>
            <a:endParaRPr lang="nl-NL"/>
          </a:p>
          <a:p>
            <a:pPr marL="305435" indent="-305435"/>
            <a:endParaRPr lang="nl-NL"/>
          </a:p>
          <a:p>
            <a:pPr marL="305435" indent="-305435"/>
            <a:endParaRPr lang="nl-NL"/>
          </a:p>
          <a:p>
            <a:pPr marL="305435" indent="-305435"/>
            <a:endParaRPr lang="nl-NL"/>
          </a:p>
        </p:txBody>
      </p:sp>
    </p:spTree>
    <p:extLst>
      <p:ext uri="{BB962C8B-B14F-4D97-AF65-F5344CB8AC3E}">
        <p14:creationId xmlns:p14="http://schemas.microsoft.com/office/powerpoint/2010/main" val="2625902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a:p>
        </p:txBody>
      </p:sp>
      <p:sp>
        <p:nvSpPr>
          <p:cNvPr id="10"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C4BE033-5014-45EF-BA77-1BD5E7C449E9}"/>
              </a:ext>
            </a:extLst>
          </p:cNvPr>
          <p:cNvSpPr>
            <a:spLocks noGrp="1"/>
          </p:cNvSpPr>
          <p:nvPr>
            <p:ph type="title"/>
          </p:nvPr>
        </p:nvSpPr>
        <p:spPr>
          <a:xfrm>
            <a:off x="643468" y="1033389"/>
            <a:ext cx="4826256" cy="4825409"/>
          </a:xfrm>
        </p:spPr>
        <p:txBody>
          <a:bodyPr anchor="ctr">
            <a:normAutofit/>
          </a:bodyPr>
          <a:lstStyle/>
          <a:p>
            <a:r>
              <a:rPr lang="nl-NL" sz="4200">
                <a:solidFill>
                  <a:srgbClr val="FFFFFF"/>
                </a:solidFill>
              </a:rPr>
              <a:t>startopdracht</a:t>
            </a: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Tijdelijke aanduiding voor inhoud 2">
            <a:extLst>
              <a:ext uri="{FF2B5EF4-FFF2-40B4-BE49-F238E27FC236}">
                <a16:creationId xmlns:a16="http://schemas.microsoft.com/office/drawing/2014/main" id="{4950A2EB-0716-4496-8EBE-BCF61D57C3EF}"/>
              </a:ext>
            </a:extLst>
          </p:cNvPr>
          <p:cNvSpPr>
            <a:spLocks noGrp="1"/>
          </p:cNvSpPr>
          <p:nvPr>
            <p:ph idx="1"/>
          </p:nvPr>
        </p:nvSpPr>
        <p:spPr>
          <a:xfrm>
            <a:off x="6755769" y="1033390"/>
            <a:ext cx="4855037" cy="4825409"/>
          </a:xfrm>
          <a:ln w="57150">
            <a:noFill/>
          </a:ln>
        </p:spPr>
        <p:txBody>
          <a:bodyPr anchor="ctr">
            <a:normAutofit/>
          </a:bodyPr>
          <a:lstStyle/>
          <a:p>
            <a:pPr>
              <a:lnSpc>
                <a:spcPct val="90000"/>
              </a:lnSpc>
            </a:pPr>
            <a:r>
              <a:rPr lang="nl-NL" sz="1900">
                <a:solidFill>
                  <a:schemeClr val="accent2">
                    <a:lumMod val="50000"/>
                  </a:schemeClr>
                </a:solidFill>
              </a:rPr>
              <a:t>Presenteer aan elkaar de instelling waar je aan gewerkt hebt vorig jaar, mocht dit niet aan de orde zijn, pressenteer dan een doelgroep waar je graag waar jouw interesse ligt. </a:t>
            </a:r>
          </a:p>
          <a:p>
            <a:pPr>
              <a:lnSpc>
                <a:spcPct val="90000"/>
              </a:lnSpc>
            </a:pPr>
            <a:endParaRPr lang="nl-NL" sz="1900">
              <a:solidFill>
                <a:schemeClr val="accent2">
                  <a:lumMod val="50000"/>
                </a:schemeClr>
              </a:solidFill>
            </a:endParaRPr>
          </a:p>
          <a:p>
            <a:pPr>
              <a:lnSpc>
                <a:spcPct val="90000"/>
              </a:lnSpc>
            </a:pPr>
            <a:r>
              <a:rPr lang="nl-NL" sz="1900">
                <a:solidFill>
                  <a:schemeClr val="accent2">
                    <a:lumMod val="50000"/>
                  </a:schemeClr>
                </a:solidFill>
              </a:rPr>
              <a:t>Alle toehoorders maken tijdens de presentatie notities</a:t>
            </a:r>
          </a:p>
          <a:p>
            <a:pPr>
              <a:lnSpc>
                <a:spcPct val="90000"/>
              </a:lnSpc>
            </a:pPr>
            <a:endParaRPr lang="nl-NL" sz="1900">
              <a:solidFill>
                <a:schemeClr val="accent2">
                  <a:lumMod val="50000"/>
                </a:schemeClr>
              </a:solidFill>
            </a:endParaRPr>
          </a:p>
          <a:p>
            <a:pPr>
              <a:lnSpc>
                <a:spcPct val="90000"/>
              </a:lnSpc>
            </a:pPr>
            <a:r>
              <a:rPr lang="nl-NL" sz="1900">
                <a:solidFill>
                  <a:schemeClr val="accent2">
                    <a:lumMod val="50000"/>
                  </a:schemeClr>
                </a:solidFill>
              </a:rPr>
              <a:t>Aan het einde van de presentaties, beargumenteer je voor jezelf welke instelling en/of welke doelgroep je het meeste aansprak. Studenten met de beste argumentatie mogen aan de slag met de gekozen instelling  of doelgroep. </a:t>
            </a:r>
          </a:p>
          <a:p>
            <a:pPr marL="0" indent="0">
              <a:lnSpc>
                <a:spcPct val="90000"/>
              </a:lnSpc>
              <a:buNone/>
            </a:pPr>
            <a:endParaRPr lang="nl-NL" sz="1900">
              <a:solidFill>
                <a:schemeClr val="accent2">
                  <a:lumMod val="50000"/>
                </a:schemeClr>
              </a:solidFill>
            </a:endParaRPr>
          </a:p>
        </p:txBody>
      </p:sp>
    </p:spTree>
    <p:extLst>
      <p:ext uri="{BB962C8B-B14F-4D97-AF65-F5344CB8AC3E}">
        <p14:creationId xmlns:p14="http://schemas.microsoft.com/office/powerpoint/2010/main" val="3450190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0C5194-A53F-4007-B222-7447597C9DDF}"/>
              </a:ext>
            </a:extLst>
          </p:cNvPr>
          <p:cNvSpPr>
            <a:spLocks noGrp="1"/>
          </p:cNvSpPr>
          <p:nvPr>
            <p:ph type="title"/>
          </p:nvPr>
        </p:nvSpPr>
        <p:spPr/>
        <p:txBody>
          <a:bodyPr/>
          <a:lstStyle/>
          <a:p>
            <a:r>
              <a:rPr lang="nl-NL"/>
              <a:t>Missie en Visie</a:t>
            </a:r>
          </a:p>
        </p:txBody>
      </p:sp>
      <p:sp>
        <p:nvSpPr>
          <p:cNvPr id="3" name="Tijdelijke aanduiding voor inhoud 2">
            <a:extLst>
              <a:ext uri="{FF2B5EF4-FFF2-40B4-BE49-F238E27FC236}">
                <a16:creationId xmlns:a16="http://schemas.microsoft.com/office/drawing/2014/main" id="{9A82F36F-D508-48CA-A4DB-035E3D71900A}"/>
              </a:ext>
            </a:extLst>
          </p:cNvPr>
          <p:cNvSpPr>
            <a:spLocks noGrp="1"/>
          </p:cNvSpPr>
          <p:nvPr>
            <p:ph idx="1"/>
          </p:nvPr>
        </p:nvSpPr>
        <p:spPr/>
        <p:txBody>
          <a:bodyPr/>
          <a:lstStyle/>
          <a:p>
            <a:r>
              <a:rPr lang="nl-NL">
                <a:hlinkClick r:id="rId2"/>
              </a:rPr>
              <a:t>https://www.youtube.com/watch?v=SYmRe6XwEL4</a:t>
            </a:r>
            <a:endParaRPr lang="nl-NL"/>
          </a:p>
          <a:p>
            <a:endParaRPr lang="nl-NL"/>
          </a:p>
          <a:p>
            <a:r>
              <a:rPr lang="nl-NL"/>
              <a:t>Verschil Missie en Visie</a:t>
            </a:r>
          </a:p>
          <a:p>
            <a:endParaRPr lang="nl-NL"/>
          </a:p>
          <a:p>
            <a:r>
              <a:rPr lang="nl-NL"/>
              <a:t>Missie is: je bestaansrecht. Waarom zijn wij er als organisatie?</a:t>
            </a:r>
          </a:p>
          <a:p>
            <a:endParaRPr lang="nl-NL"/>
          </a:p>
          <a:p>
            <a:r>
              <a:rPr lang="nl-NL"/>
              <a:t>Visie: Is toekomstbeeld. Wat willen wij met onze zorg bereiken?</a:t>
            </a:r>
          </a:p>
        </p:txBody>
      </p:sp>
    </p:spTree>
    <p:extLst>
      <p:ext uri="{BB962C8B-B14F-4D97-AF65-F5344CB8AC3E}">
        <p14:creationId xmlns:p14="http://schemas.microsoft.com/office/powerpoint/2010/main" val="1978931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233779-1DB0-460C-922F-5FEA45DDCCA9}"/>
              </a:ext>
            </a:extLst>
          </p:cNvPr>
          <p:cNvSpPr>
            <a:spLocks noGrp="1"/>
          </p:cNvSpPr>
          <p:nvPr>
            <p:ph type="title"/>
          </p:nvPr>
        </p:nvSpPr>
        <p:spPr/>
        <p:txBody>
          <a:bodyPr/>
          <a:lstStyle/>
          <a:p>
            <a:r>
              <a:rPr lang="nl-NL"/>
              <a:t>Expertise</a:t>
            </a:r>
          </a:p>
        </p:txBody>
      </p:sp>
      <p:sp>
        <p:nvSpPr>
          <p:cNvPr id="3" name="Tijdelijke aanduiding voor inhoud 2">
            <a:extLst>
              <a:ext uri="{FF2B5EF4-FFF2-40B4-BE49-F238E27FC236}">
                <a16:creationId xmlns:a16="http://schemas.microsoft.com/office/drawing/2014/main" id="{3E47EAF4-55F4-4B36-85EC-ED95B55CBAEC}"/>
              </a:ext>
            </a:extLst>
          </p:cNvPr>
          <p:cNvSpPr>
            <a:spLocks noGrp="1"/>
          </p:cNvSpPr>
          <p:nvPr>
            <p:ph idx="1"/>
          </p:nvPr>
        </p:nvSpPr>
        <p:spPr/>
        <p:txBody>
          <a:bodyPr/>
          <a:lstStyle/>
          <a:p>
            <a:pPr marL="305435" indent="-305435"/>
            <a:r>
              <a:rPr lang="nl-NL"/>
              <a:t>Expertise</a:t>
            </a:r>
          </a:p>
          <a:p>
            <a:pPr marL="305435" indent="-305435"/>
            <a:endParaRPr lang="nl-NL"/>
          </a:p>
          <a:p>
            <a:pPr marL="305435" indent="-305435"/>
            <a:r>
              <a:rPr lang="nl-NL"/>
              <a:t>Waar is jullie organisatie goed in? </a:t>
            </a:r>
          </a:p>
          <a:p>
            <a:pPr marL="305435" indent="-305435"/>
            <a:endParaRPr lang="nl-NL"/>
          </a:p>
          <a:p>
            <a:pPr marL="305435" indent="-305435"/>
            <a:r>
              <a:rPr lang="nl-NL"/>
              <a:t>Waarom kiest een cliënt voor juist jullie organisatie</a:t>
            </a:r>
          </a:p>
          <a:p>
            <a:pPr marL="305435" indent="-305435"/>
            <a:endParaRPr lang="nl-NL"/>
          </a:p>
          <a:p>
            <a:pPr marL="305435" indent="-305435"/>
            <a:r>
              <a:rPr lang="nl-NL"/>
              <a:t>Wat gaan jullie de cliënten bieden?</a:t>
            </a:r>
          </a:p>
        </p:txBody>
      </p:sp>
    </p:spTree>
    <p:extLst>
      <p:ext uri="{BB962C8B-B14F-4D97-AF65-F5344CB8AC3E}">
        <p14:creationId xmlns:p14="http://schemas.microsoft.com/office/powerpoint/2010/main" val="4198246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a:p>
        </p:txBody>
      </p:sp>
      <p:sp>
        <p:nvSpPr>
          <p:cNvPr id="10"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E9C8E3A-22FF-42FA-BB1F-2A0A21869D57}"/>
              </a:ext>
            </a:extLst>
          </p:cNvPr>
          <p:cNvSpPr>
            <a:spLocks noGrp="1"/>
          </p:cNvSpPr>
          <p:nvPr>
            <p:ph type="title"/>
          </p:nvPr>
        </p:nvSpPr>
        <p:spPr>
          <a:xfrm>
            <a:off x="643468" y="1033389"/>
            <a:ext cx="4826256" cy="4825409"/>
          </a:xfrm>
        </p:spPr>
        <p:txBody>
          <a:bodyPr anchor="ctr">
            <a:normAutofit/>
          </a:bodyPr>
          <a:lstStyle/>
          <a:p>
            <a:r>
              <a:rPr lang="nl-NL" sz="5400">
                <a:solidFill>
                  <a:srgbClr val="FFFFFF"/>
                </a:solidFill>
              </a:rPr>
              <a:t>Opdracht voor deze week</a:t>
            </a: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Tijdelijke aanduiding voor inhoud 2">
            <a:extLst>
              <a:ext uri="{FF2B5EF4-FFF2-40B4-BE49-F238E27FC236}">
                <a16:creationId xmlns:a16="http://schemas.microsoft.com/office/drawing/2014/main" id="{98E7393C-7F05-4D52-AE85-B9520C00B293}"/>
              </a:ext>
            </a:extLst>
          </p:cNvPr>
          <p:cNvSpPr>
            <a:spLocks noGrp="1"/>
          </p:cNvSpPr>
          <p:nvPr>
            <p:ph idx="1"/>
          </p:nvPr>
        </p:nvSpPr>
        <p:spPr>
          <a:xfrm>
            <a:off x="6755769" y="1033390"/>
            <a:ext cx="4855037" cy="4825409"/>
          </a:xfrm>
          <a:ln w="57150">
            <a:noFill/>
          </a:ln>
        </p:spPr>
        <p:txBody>
          <a:bodyPr anchor="ctr">
            <a:normAutofit/>
          </a:bodyPr>
          <a:lstStyle/>
          <a:p>
            <a:r>
              <a:rPr lang="nl-NL" sz="1900">
                <a:solidFill>
                  <a:schemeClr val="accent2">
                    <a:lumMod val="50000"/>
                  </a:schemeClr>
                </a:solidFill>
              </a:rPr>
              <a:t>Opdracht ga in de komende week samen aan de slag  met het beter formuleren van de:</a:t>
            </a:r>
          </a:p>
          <a:p>
            <a:endParaRPr lang="nl-NL" sz="1900">
              <a:solidFill>
                <a:schemeClr val="accent2">
                  <a:lumMod val="50000"/>
                </a:schemeClr>
              </a:solidFill>
            </a:endParaRPr>
          </a:p>
          <a:p>
            <a:r>
              <a:rPr lang="nl-NL" sz="1900">
                <a:solidFill>
                  <a:schemeClr val="accent2">
                    <a:lumMod val="50000"/>
                  </a:schemeClr>
                </a:solidFill>
              </a:rPr>
              <a:t>Missie </a:t>
            </a:r>
          </a:p>
          <a:p>
            <a:r>
              <a:rPr lang="nl-NL" sz="1900">
                <a:solidFill>
                  <a:schemeClr val="accent2">
                    <a:lumMod val="50000"/>
                  </a:schemeClr>
                </a:solidFill>
              </a:rPr>
              <a:t>Visie </a:t>
            </a:r>
          </a:p>
          <a:p>
            <a:endParaRPr lang="nl-NL" sz="1900">
              <a:solidFill>
                <a:schemeClr val="accent2">
                  <a:lumMod val="50000"/>
                </a:schemeClr>
              </a:solidFill>
            </a:endParaRPr>
          </a:p>
          <a:p>
            <a:r>
              <a:rPr lang="nl-NL" sz="1900">
                <a:solidFill>
                  <a:schemeClr val="accent2">
                    <a:lumMod val="50000"/>
                  </a:schemeClr>
                </a:solidFill>
              </a:rPr>
              <a:t>Bespreek met elkaar wat jullie missie (en eventueel ook al je visie en expertise wordt) </a:t>
            </a:r>
          </a:p>
          <a:p>
            <a:r>
              <a:rPr lang="nl-NL" sz="1900">
                <a:solidFill>
                  <a:schemeClr val="accent2">
                    <a:lumMod val="50000"/>
                  </a:schemeClr>
                </a:solidFill>
              </a:rPr>
              <a:t>Wat wordt het bestaansrechtsrecht van jullie organisatie?</a:t>
            </a:r>
          </a:p>
          <a:p>
            <a:r>
              <a:rPr lang="nl-NL" sz="1900">
                <a:solidFill>
                  <a:schemeClr val="accent2">
                    <a:lumMod val="50000"/>
                  </a:schemeClr>
                </a:solidFill>
              </a:rPr>
              <a:t>Zorg ervoor dat jullie dit volgende week in de les kunnen formuleren</a:t>
            </a:r>
          </a:p>
        </p:txBody>
      </p:sp>
    </p:spTree>
    <p:extLst>
      <p:ext uri="{BB962C8B-B14F-4D97-AF65-F5344CB8AC3E}">
        <p14:creationId xmlns:p14="http://schemas.microsoft.com/office/powerpoint/2010/main" val="2602034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9D21CB-5A7C-42B1-B712-737FED8F274C}"/>
              </a:ext>
            </a:extLst>
          </p:cNvPr>
          <p:cNvSpPr>
            <a:spLocks noGrp="1"/>
          </p:cNvSpPr>
          <p:nvPr>
            <p:ph type="title"/>
          </p:nvPr>
        </p:nvSpPr>
        <p:spPr>
          <a:xfrm>
            <a:off x="6585882" y="4267832"/>
            <a:ext cx="4805996" cy="1401448"/>
          </a:xfrm>
        </p:spPr>
        <p:txBody>
          <a:bodyPr vert="horz" lIns="91440" tIns="45720" rIns="91440" bIns="45720" rtlCol="0" anchor="t">
            <a:normAutofit/>
          </a:bodyPr>
          <a:lstStyle/>
          <a:p>
            <a:r>
              <a:rPr lang="en-US" err="1">
                <a:solidFill>
                  <a:srgbClr val="000000"/>
                </a:solidFill>
              </a:rPr>
              <a:t>Aan</a:t>
            </a:r>
            <a:r>
              <a:rPr lang="en-US">
                <a:solidFill>
                  <a:srgbClr val="000000"/>
                </a:solidFill>
              </a:rPr>
              <a:t> </a:t>
            </a:r>
            <a:r>
              <a:rPr lang="en-US" err="1">
                <a:solidFill>
                  <a:srgbClr val="000000"/>
                </a:solidFill>
              </a:rPr>
              <a:t>wie</a:t>
            </a:r>
            <a:r>
              <a:rPr lang="en-US">
                <a:solidFill>
                  <a:srgbClr val="000000"/>
                </a:solidFill>
              </a:rPr>
              <a:t> </a:t>
            </a:r>
            <a:r>
              <a:rPr lang="en-US" err="1">
                <a:solidFill>
                  <a:srgbClr val="000000"/>
                </a:solidFill>
              </a:rPr>
              <a:t>stel</a:t>
            </a:r>
            <a:r>
              <a:rPr lang="en-US">
                <a:solidFill>
                  <a:srgbClr val="000000"/>
                </a:solidFill>
              </a:rPr>
              <a:t> je </a:t>
            </a:r>
            <a:r>
              <a:rPr lang="en-US" err="1">
                <a:solidFill>
                  <a:srgbClr val="000000"/>
                </a:solidFill>
              </a:rPr>
              <a:t>tijdens</a:t>
            </a:r>
            <a:r>
              <a:rPr lang="en-US">
                <a:solidFill>
                  <a:srgbClr val="000000"/>
                </a:solidFill>
              </a:rPr>
              <a:t> het project de </a:t>
            </a:r>
            <a:r>
              <a:rPr lang="en-US" err="1">
                <a:solidFill>
                  <a:srgbClr val="000000"/>
                </a:solidFill>
              </a:rPr>
              <a:t>vragen</a:t>
            </a:r>
            <a:r>
              <a:rPr lang="en-US">
                <a:solidFill>
                  <a:srgbClr val="000000"/>
                </a:solidFill>
              </a:rPr>
              <a:t>?</a:t>
            </a:r>
          </a:p>
        </p:txBody>
      </p:sp>
      <p:pic>
        <p:nvPicPr>
          <p:cNvPr id="5" name="Tijdelijke aanduiding voor inhoud 4" descr="Afbeelding met licht, tekening&#10;&#10;Automatisch gegenereerde beschrijving">
            <a:extLst>
              <a:ext uri="{FF2B5EF4-FFF2-40B4-BE49-F238E27FC236}">
                <a16:creationId xmlns:a16="http://schemas.microsoft.com/office/drawing/2014/main" id="{7E67E432-3B3F-4E44-AF68-8E7BE0E3FBB0}"/>
              </a:ext>
            </a:extLst>
          </p:cNvPr>
          <p:cNvPicPr>
            <a:picLocks noGrp="1" noChangeAspect="1"/>
          </p:cNvPicPr>
          <p:nvPr>
            <p:ph idx="1"/>
          </p:nvPr>
        </p:nvPicPr>
        <p:blipFill rotWithShape="1">
          <a:blip r:embed="rId2">
            <a:alphaModFix/>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473" r="9629" b="3"/>
          <a:stretch/>
        </p:blipFill>
        <p:spPr>
          <a:xfrm>
            <a:off x="1" y="770037"/>
            <a:ext cx="5298683" cy="6097438"/>
          </a:xfrm>
          <a:custGeom>
            <a:avLst/>
            <a:gdLst/>
            <a:ahLst/>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effectLst>
            <a:softEdge rad="0"/>
          </a:effectLst>
        </p:spPr>
      </p:pic>
    </p:spTree>
    <p:extLst>
      <p:ext uri="{BB962C8B-B14F-4D97-AF65-F5344CB8AC3E}">
        <p14:creationId xmlns:p14="http://schemas.microsoft.com/office/powerpoint/2010/main" val="3664872799"/>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b419cb09-27ac-4f96-ad07-5bb01102205b">
      <UserInfo>
        <DisplayName>Jooske van Rossum</DisplayName>
        <AccountId>51</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F43B7B9B596284A903A5BF987999ABF" ma:contentTypeVersion="13" ma:contentTypeDescription="Een nieuw document maken." ma:contentTypeScope="" ma:versionID="bcabab219895517bce7a3a48efcbf0b5">
  <xsd:schema xmlns:xsd="http://www.w3.org/2001/XMLSchema" xmlns:xs="http://www.w3.org/2001/XMLSchema" xmlns:p="http://schemas.microsoft.com/office/2006/metadata/properties" xmlns:ns3="5476a0df-1772-492d-979f-8285abd2a79a" xmlns:ns4="b419cb09-27ac-4f96-ad07-5bb01102205b" targetNamespace="http://schemas.microsoft.com/office/2006/metadata/properties" ma:root="true" ma:fieldsID="3f56c553450e33b7671abfcd6efa444a" ns3:_="" ns4:_="">
    <xsd:import namespace="5476a0df-1772-492d-979f-8285abd2a79a"/>
    <xsd:import namespace="b419cb09-27ac-4f96-ad07-5bb01102205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76a0df-1772-492d-979f-8285abd2a79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19cb09-27ac-4f96-ad07-5bb01102205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SharingHintHash" ma:index="16"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BEE147-4D71-4E6F-A058-E0E6A0F32CD4}">
  <ds:schemaRefs>
    <ds:schemaRef ds:uri="http://schemas.microsoft.com/sharepoint/v3/contenttype/forms"/>
  </ds:schemaRefs>
</ds:datastoreItem>
</file>

<file path=customXml/itemProps2.xml><?xml version="1.0" encoding="utf-8"?>
<ds:datastoreItem xmlns:ds="http://schemas.openxmlformats.org/officeDocument/2006/customXml" ds:itemID="{DAEE7724-6FB5-4AE0-BFAD-AD7900F01428}">
  <ds:schemaRefs>
    <ds:schemaRef ds:uri="5476a0df-1772-492d-979f-8285abd2a79a"/>
    <ds:schemaRef ds:uri="http://purl.org/dc/dcmitype/"/>
    <ds:schemaRef ds:uri="http://schemas.openxmlformats.org/package/2006/metadata/core-properties"/>
    <ds:schemaRef ds:uri="http://schemas.microsoft.com/office/2006/metadata/properties"/>
    <ds:schemaRef ds:uri="http://purl.org/dc/elements/1.1/"/>
    <ds:schemaRef ds:uri="http://schemas.microsoft.com/office/2006/documentManagement/types"/>
    <ds:schemaRef ds:uri="http://schemas.microsoft.com/office/infopath/2007/PartnerControls"/>
    <ds:schemaRef ds:uri="b419cb09-27ac-4f96-ad07-5bb01102205b"/>
    <ds:schemaRef ds:uri="http://www.w3.org/XML/1998/namespace"/>
    <ds:schemaRef ds:uri="http://purl.org/dc/terms/"/>
  </ds:schemaRefs>
</ds:datastoreItem>
</file>

<file path=customXml/itemProps3.xml><?xml version="1.0" encoding="utf-8"?>
<ds:datastoreItem xmlns:ds="http://schemas.openxmlformats.org/officeDocument/2006/customXml" ds:itemID="{B2275223-0474-45B5-AC15-B46EEC6215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76a0df-1772-492d-979f-8285abd2a79a"/>
    <ds:schemaRef ds:uri="b419cb09-27ac-4f96-ad07-5bb0110220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491</Words>
  <Application>Microsoft Office PowerPoint</Application>
  <PresentationFormat>Breedbeeld</PresentationFormat>
  <Paragraphs>72</Paragraphs>
  <Slides>9</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Gill Sans MT</vt:lpstr>
      <vt:lpstr>Wingdings 2</vt:lpstr>
      <vt:lpstr>Dividend</vt:lpstr>
      <vt:lpstr>Les 1</vt:lpstr>
      <vt:lpstr>Introductie</vt:lpstr>
      <vt:lpstr>Toelichting project, werkwijze</vt:lpstr>
      <vt:lpstr>Toelichting project</vt:lpstr>
      <vt:lpstr>startopdracht</vt:lpstr>
      <vt:lpstr>Missie en Visie</vt:lpstr>
      <vt:lpstr>Expertise</vt:lpstr>
      <vt:lpstr>Opdracht voor deze week</vt:lpstr>
      <vt:lpstr>Aan wie stel je tijdens het project de 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1</dc:title>
  <dc:creator>Impke Zuur</dc:creator>
  <cp:lastModifiedBy>Tessa Heeringa - Boer</cp:lastModifiedBy>
  <cp:revision>5</cp:revision>
  <dcterms:created xsi:type="dcterms:W3CDTF">2020-09-06T10:02:18Z</dcterms:created>
  <dcterms:modified xsi:type="dcterms:W3CDTF">2020-11-05T15:29:00Z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0x010100DF43B7B9B596284A903A5BF987999ABF</vt:lpwstr>
  </property>
</Properties>
</file>